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01---封面---5d122b0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880360"/>
            <a:ext cx="12191695" cy="2606040"/>
          </a:xfrm>
          <a:prstGeom prst="rect">
            <a:avLst/>
          </a:prstGeom>
          <a:solidFill>
            <a:srgbClr val="0B1D3A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3086100"/>
            <a:ext cx="10362895" cy="1508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 sz="3200" b="1">
                <a:solidFill>
                  <a:srgbClr val="C4A265"/>
                </a:solidFill>
                <a:latin typeface="Noto Serif CJK SC"/>
              </a:defRPr>
              <a:lnSpc>
                <a:spcPct val="140000"/>
              </a:lnSpc>
            </a:pPr>
            <a:r>
              <a:t>AI时代，为什么帮孩子立大志</a:t>
            </a:r>
            <a:br/>
            <a:r>
              <a:t>才是破局的关键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4800600"/>
            <a:ext cx="8534095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 sz="1400" b="0">
                <a:solidFill>
                  <a:srgbClr val="F5F4EF"/>
                </a:solidFill>
                <a:latin typeface="Noto Sans CJK SC"/>
              </a:defRPr>
            </a:pPr>
            <a:r>
              <a:rPr a:altLang="zh-CN"/>
              <a:t>当留学不再香、分数不再灵，高净值家庭的教育新选择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10---1568febb-d04b-4bfe-b862-7ebefbcc0ec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169" y="2400300"/>
            <a:ext cx="9753356" cy="2400300"/>
          </a:xfrm>
          <a:prstGeom prst="rect">
            <a:avLst/>
          </a:prstGeom>
          <a:solidFill>
            <a:srgbClr val="0B1D3A">
              <a:alpha val="8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1828754" y="2606040"/>
            <a:ext cx="8534186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 sz="2800" b="1">
                <a:solidFill>
                  <a:srgbClr val="C4A265"/>
                </a:solidFill>
                <a:latin typeface="Noto Serif CJK SC"/>
              </a:defRPr>
              <a:lnSpc>
                <a:spcPct val="150000"/>
              </a:lnSpc>
            </a:pPr>
            <a:r>
              <a:t>破除两重迷信，</a:t>
            </a:r>
            <a:br/>
            <a:r>
              <a:t>高净值家庭拼什么？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754" y="3771900"/>
            <a:ext cx="8534186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 sz="1300" b="0">
                <a:solidFill>
                  <a:srgbClr val="F5F4EF"/>
                </a:solidFill>
                <a:latin typeface="Noto Sans CJK SC"/>
              </a:defRPr>
              <a:lnSpc>
                <a:spcPct val="150000"/>
              </a:lnSpc>
            </a:pPr>
            <a:r>
              <a:t>留学不香了。分数也不灵了。旧的路标全部失效。</a:t>
            </a:r>
            <a:br/>
            <a:r>
              <a:t>高净值家庭的教育选择，需要从「花钱送出去」转向「帮孩子找到自己」。</a:t>
            </a:r>
            <a:br/>
            <a:br/>
            <a:r>
              <a:t>那么拼什么？答案只有一个——立大志。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28691" y="6377940"/>
            <a:ext cx="9144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400"/>
              </a:spcAft>
              <a:defRPr sz="900" b="0">
                <a:solidFill>
                  <a:srgbClr val="888888"/>
                </a:solidFill>
                <a:latin typeface="Noto Sans CJK SC"/>
              </a:defRPr>
            </a:pPr>
            <a:r>
              <a:rPr a:altLang="zh-CN"/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11---9cad56d4-e558-444c-abd8-76da98760e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80" y="1028700"/>
            <a:ext cx="6705432" cy="548640"/>
          </a:xfrm>
          <a:prstGeom prst="rect">
            <a:avLst/>
          </a:prstGeom>
          <a:solidFill>
            <a:srgbClr val="0B1D3A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1083564"/>
            <a:ext cx="6156792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400"/>
              </a:spcAft>
              <a:defRPr sz="2200" b="1">
                <a:solidFill>
                  <a:srgbClr val="C4A265"/>
                </a:solidFill>
                <a:latin typeface="Noto Serif CJK SC"/>
              </a:defRPr>
            </a:pPr>
            <a:r>
              <a:rPr a:altLang="zh-CN"/>
              <a:t>志向 = 发动机 + 导航仪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80" y="1714500"/>
            <a:ext cx="6705432" cy="4686300"/>
          </a:xfrm>
          <a:prstGeom prst="rect">
            <a:avLst/>
          </a:prstGeom>
          <a:solidFill>
            <a:srgbClr val="0B1D3A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14400" y="1897380"/>
            <a:ext cx="6156792" cy="4320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1500" b="0">
                <a:solidFill>
                  <a:srgbClr val="F5F4EF"/>
                </a:solidFill>
                <a:latin typeface="Noto Sans CJK SC"/>
              </a:defRPr>
              <a:lnSpc>
                <a:spcPct val="180000"/>
              </a:lnSpc>
            </a:pPr>
            <a:r>
              <a:t>▸ 激发内驱力 —— 孩子有了自己想追求的目标，就不再是为了爸妈学，而是为了自己学</a:t>
            </a:r>
          </a:p>
          <a:p>
            <a:pPr algn="l">
              <a:spcAft>
                <a:spcPts val="600"/>
              </a:spcAft>
              <a:defRPr sz="1500" b="0">
                <a:solidFill>
                  <a:srgbClr val="F5F4EF"/>
                </a:solidFill>
                <a:latin typeface="Noto Sans CJK SC"/>
              </a:defRPr>
              <a:lnSpc>
                <a:spcPct val="180000"/>
              </a:lnSpc>
            </a:pPr>
            <a:r>
              <a:t>▸ 找到意义感 —— 当「考大学→找好工作」链条断裂，志向就是那个更高的目标</a:t>
            </a:r>
          </a:p>
          <a:p>
            <a:pPr algn="l">
              <a:spcAft>
                <a:spcPts val="600"/>
              </a:spcAft>
              <a:defRPr sz="1500" b="0">
                <a:solidFill>
                  <a:srgbClr val="F5F4EF"/>
                </a:solidFill>
                <a:latin typeface="Noto Sans CJK SC"/>
              </a:defRPr>
              <a:lnSpc>
                <a:spcPct val="180000"/>
              </a:lnSpc>
            </a:pPr>
            <a:r>
              <a:t>▸ 增强竞争力 —— AI时代需要能提出新问题的人，志向驱动人去追问、探索、承担</a:t>
            </a:r>
          </a:p>
          <a:p>
            <a:pPr algn="l">
              <a:spcAft>
                <a:spcPts val="600"/>
              </a:spcAft>
              <a:defRPr sz="1500" b="0">
                <a:solidFill>
                  <a:srgbClr val="F5F4EF"/>
                </a:solidFill>
                <a:latin typeface="Noto Sans CJK SC"/>
              </a:defRPr>
              <a:lnSpc>
                <a:spcPct val="180000"/>
              </a:lnSpc>
            </a:pPr>
            <a:r>
              <a:t>▸ 筑牢精神内核 —— 有了坚定志向，不会因一次考试失利就崩溃，不会被外界评价牵着走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28691" y="6377940"/>
            <a:ext cx="9144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400"/>
              </a:spcAft>
              <a:defRPr sz="900" b="0">
                <a:solidFill>
                  <a:srgbClr val="888888"/>
                </a:solidFill>
                <a:latin typeface="Noto Sans CJK SC"/>
              </a:defRPr>
            </a:pPr>
            <a:r>
              <a:rPr a:altLang="zh-CN"/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12---为什么立大志---27741a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80" y="1028700"/>
            <a:ext cx="6705432" cy="548640"/>
          </a:xfrm>
          <a:prstGeom prst="rect">
            <a:avLst/>
          </a:prstGeom>
          <a:solidFill>
            <a:srgbClr val="0B1D3A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1083564"/>
            <a:ext cx="6156792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400"/>
              </a:spcAft>
              <a:defRPr sz="2200" b="1">
                <a:solidFill>
                  <a:srgbClr val="C4A265"/>
                </a:solidFill>
                <a:latin typeface="Noto Serif CJK SC"/>
              </a:defRPr>
            </a:pPr>
            <a:r>
              <a:rPr a:altLang="zh-CN"/>
              <a:t>AI时代，标准化知识正在加速贬值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80" y="1687068"/>
            <a:ext cx="6705432" cy="1234440"/>
          </a:xfrm>
          <a:prstGeom prst="rect">
            <a:avLst/>
          </a:prstGeom>
          <a:solidFill>
            <a:srgbClr val="0B1D3A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14400" y="1778508"/>
            <a:ext cx="6156792" cy="1051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1200" b="0">
                <a:solidFill>
                  <a:srgbClr val="DDD5C0"/>
                </a:solidFill>
                <a:latin typeface="Noto Sans CJK SC"/>
              </a:defRPr>
              <a:lnSpc>
                <a:spcPct val="150000"/>
              </a:lnSpc>
            </a:pPr>
            <a:r>
              <a:t>「教育应该走向计算无法抵达的两端——一端是提出新问题，来自审美、好奇心和对意义的追问；另一端是承担真实代价，忍受枯燥、接受失败、为选择负责。」</a:t>
            </a:r>
          </a:p>
          <a:p>
            <a:pPr algn="r">
              <a:spcAft>
                <a:spcPts val="600"/>
              </a:spcAft>
              <a:defRPr sz="1100" b="1">
                <a:solidFill>
                  <a:srgbClr val="DDD5C0"/>
                </a:solidFill>
                <a:latin typeface="Noto Sans CJK SC"/>
              </a:defRPr>
              <a:lnSpc>
                <a:spcPct val="150000"/>
              </a:lnSpc>
            </a:pPr>
            <a:r>
              <a:t>—— 盛大集团创始人 陈天桥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" y="3031236"/>
            <a:ext cx="6705432" cy="3369564"/>
          </a:xfrm>
          <a:prstGeom prst="rect">
            <a:avLst/>
          </a:prstGeom>
          <a:solidFill>
            <a:srgbClr val="0B1D3A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14400" y="3140964"/>
            <a:ext cx="6156792" cy="3150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1300" b="0">
                <a:solidFill>
                  <a:srgbClr val="F5F4EF"/>
                </a:solidFill>
                <a:latin typeface="Noto Sans CJK SC"/>
              </a:defRPr>
              <a:lnSpc>
                <a:spcPct val="160000"/>
              </a:lnSpc>
            </a:pPr>
            <a:r>
              <a:t>这些东西，恰恰是AI无法替代的。而志向，正是驱动一个人去追问、去探索、去承担的内在力量。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28691" y="6377940"/>
            <a:ext cx="9144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400"/>
              </a:spcAft>
              <a:defRPr sz="900" b="0">
                <a:solidFill>
                  <a:srgbClr val="888888"/>
                </a:solidFill>
                <a:latin typeface="Noto Sans CJK SC"/>
              </a:defRPr>
            </a:pPr>
            <a:r>
              <a:rPr a:altLang="zh-CN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13---家长价值---b794ff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80" y="1028700"/>
            <a:ext cx="6705432" cy="548640"/>
          </a:xfrm>
          <a:prstGeom prst="rect">
            <a:avLst/>
          </a:prstGeom>
          <a:solidFill>
            <a:srgbClr val="0B1D3A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1083564"/>
            <a:ext cx="6156792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400"/>
              </a:spcAft>
              <a:defRPr sz="2200" b="1">
                <a:solidFill>
                  <a:srgbClr val="C4A265"/>
                </a:solidFill>
                <a:latin typeface="Noto Serif CJK SC"/>
              </a:defRPr>
            </a:pPr>
            <a:r>
              <a:rPr a:altLang="zh-CN"/>
              <a:t>立大志 = 家庭教育的最优解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80" y="1714500"/>
            <a:ext cx="6705432" cy="4686300"/>
          </a:xfrm>
          <a:prstGeom prst="rect">
            <a:avLst/>
          </a:prstGeom>
          <a:solidFill>
            <a:srgbClr val="0B1D3A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14400" y="1897380"/>
            <a:ext cx="6156792" cy="4320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1500" b="0">
                <a:solidFill>
                  <a:srgbClr val="F5F4EF"/>
                </a:solidFill>
                <a:latin typeface="Noto Sans CJK SC"/>
              </a:defRPr>
              <a:lnSpc>
                <a:spcPct val="180000"/>
              </a:lnSpc>
            </a:pPr>
            <a:r>
              <a:t>▸ 不再盲目卷 —— 不用再跟风报班、拼命卷分数</a:t>
            </a:r>
          </a:p>
          <a:p>
            <a:pPr algn="l">
              <a:spcAft>
                <a:spcPts val="600"/>
              </a:spcAft>
              <a:defRPr sz="1500" b="0">
                <a:solidFill>
                  <a:srgbClr val="F5F4EF"/>
                </a:solidFill>
                <a:latin typeface="Noto Sans CJK SC"/>
              </a:defRPr>
              <a:lnSpc>
                <a:spcPct val="180000"/>
              </a:lnSpc>
            </a:pPr>
            <a:r>
              <a:t>▸ 精准配置资源 —— 清楚孩子真正想要什么，资源配置有了方向</a:t>
            </a:r>
          </a:p>
          <a:p>
            <a:pPr algn="l">
              <a:spcAft>
                <a:spcPts val="600"/>
              </a:spcAft>
              <a:defRPr sz="1500" b="0">
                <a:solidFill>
                  <a:srgbClr val="F5F4EF"/>
                </a:solidFill>
                <a:latin typeface="Noto Sans CJK SC"/>
              </a:defRPr>
              <a:lnSpc>
                <a:spcPct val="180000"/>
              </a:lnSpc>
            </a:pPr>
            <a:r>
              <a:t>▸ 缓解教育焦虑 —— 投入有了底气，不用再为不确定的结果焦虑</a:t>
            </a:r>
          </a:p>
          <a:p>
            <a:pPr algn="l">
              <a:spcAft>
                <a:spcPts val="600"/>
              </a:spcAft>
              <a:defRPr sz="1500" b="0">
                <a:solidFill>
                  <a:srgbClr val="F5F4EF"/>
                </a:solidFill>
                <a:latin typeface="Noto Sans CJK SC"/>
              </a:defRPr>
              <a:lnSpc>
                <a:spcPct val="180000"/>
              </a:lnSpc>
            </a:pPr>
            <a:r>
              <a:t>▸ 家风传承 —— 树立志向的过程本身，就是传承家风、凝聚家人共识的过程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28691" y="6377940"/>
            <a:ext cx="9144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400"/>
              </a:spcAft>
              <a:defRPr sz="900" b="0">
                <a:solidFill>
                  <a:srgbClr val="888888"/>
                </a:solidFill>
                <a:latin typeface="Noto Sans CJK SC"/>
              </a:defRPr>
            </a:pPr>
            <a:r>
              <a:rPr a:altLang="zh-CN"/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14---我们做什么---94835b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80" y="822960"/>
            <a:ext cx="6705432" cy="617220"/>
          </a:xfrm>
          <a:prstGeom prst="rect">
            <a:avLst/>
          </a:prstGeom>
          <a:solidFill>
            <a:srgbClr val="0B1D3A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905256"/>
            <a:ext cx="6156792" cy="617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400"/>
              </a:spcAft>
              <a:defRPr sz="2400" b="1">
                <a:solidFill>
                  <a:srgbClr val="C4A265"/>
                </a:solidFill>
                <a:latin typeface="Noto Serif CJK SC"/>
              </a:defRPr>
            </a:pPr>
            <a:r>
              <a:rPr a:altLang="zh-CN"/>
              <a:t>四位一体个性化立志服务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80" y="1623060"/>
            <a:ext cx="3169836" cy="2297430"/>
          </a:xfrm>
          <a:prstGeom prst="rect">
            <a:avLst/>
          </a:prstGeom>
          <a:solidFill>
            <a:srgbClr val="0B1D3A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22960" y="1714500"/>
            <a:ext cx="2895516" cy="2114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1600" b="1">
                <a:solidFill>
                  <a:srgbClr val="C4A265"/>
                </a:solidFill>
                <a:latin typeface="Noto Sans CJK SC"/>
              </a:defRPr>
              <a:lnSpc>
                <a:spcPct val="140000"/>
              </a:lnSpc>
            </a:pPr>
            <a:r>
              <a:t>①  志向探索</a:t>
            </a:r>
          </a:p>
        </p:txBody>
      </p:sp>
      <p:sp>
        <p:nvSpPr>
          <p:cNvPr id="7" name="Rectangle 6"/>
          <p:cNvSpPr/>
          <p:nvPr/>
        </p:nvSpPr>
        <p:spPr>
          <a:xfrm>
            <a:off x="3901356" y="1623060"/>
            <a:ext cx="3169836" cy="2297430"/>
          </a:xfrm>
          <a:prstGeom prst="rect">
            <a:avLst/>
          </a:prstGeom>
          <a:solidFill>
            <a:srgbClr val="0B1D3A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4084236" y="1714500"/>
            <a:ext cx="2895516" cy="2114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1600" b="1">
                <a:solidFill>
                  <a:srgbClr val="C4A265"/>
                </a:solidFill>
                <a:latin typeface="Noto Sans CJK SC"/>
              </a:defRPr>
              <a:lnSpc>
                <a:spcPct val="140000"/>
              </a:lnSpc>
            </a:pPr>
            <a:r>
              <a:t>②  偶像对标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080" y="4011930"/>
            <a:ext cx="3169836" cy="2297430"/>
          </a:xfrm>
          <a:prstGeom prst="rect">
            <a:avLst/>
          </a:prstGeom>
          <a:solidFill>
            <a:srgbClr val="0B1D3A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22960" y="4103370"/>
            <a:ext cx="2895516" cy="2114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1600" b="1">
                <a:solidFill>
                  <a:srgbClr val="C4A265"/>
                </a:solidFill>
                <a:latin typeface="Noto Sans CJK SC"/>
              </a:defRPr>
              <a:lnSpc>
                <a:spcPct val="140000"/>
              </a:lnSpc>
            </a:pPr>
            <a:r>
              <a:t>③  过程督导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01356" y="4011930"/>
            <a:ext cx="3169836" cy="2297430"/>
          </a:xfrm>
          <a:prstGeom prst="rect">
            <a:avLst/>
          </a:prstGeom>
          <a:solidFill>
            <a:srgbClr val="0B1D3A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084236" y="4103370"/>
            <a:ext cx="2895516" cy="2114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1600" b="1">
                <a:solidFill>
                  <a:srgbClr val="C4A265"/>
                </a:solidFill>
                <a:latin typeface="Noto Sans CJK SC"/>
              </a:defRPr>
              <a:lnSpc>
                <a:spcPct val="140000"/>
              </a:lnSpc>
            </a:pPr>
            <a:r>
              <a:t>④  结果验证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28691" y="6377940"/>
            <a:ext cx="9144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400"/>
              </a:spcAft>
              <a:defRPr sz="900" b="0">
                <a:solidFill>
                  <a:srgbClr val="888888"/>
                </a:solidFill>
                <a:latin typeface="Noto Sans CJK SC"/>
              </a:defRPr>
            </a:pPr>
            <a:r>
              <a:rPr a:altLang="zh-CN"/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15---结尾金句---c1fa5a8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5335" y="1714500"/>
            <a:ext cx="10241023" cy="3771900"/>
          </a:xfrm>
          <a:prstGeom prst="rect">
            <a:avLst/>
          </a:prstGeom>
          <a:solidFill>
            <a:srgbClr val="0B1D3A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1463003" y="2057400"/>
            <a:ext cx="9265688" cy="1508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 sz="2800" b="1">
                <a:solidFill>
                  <a:srgbClr val="C4A265"/>
                </a:solidFill>
                <a:latin typeface="Noto Serif CJK SC"/>
              </a:defRPr>
              <a:lnSpc>
                <a:spcPct val="150000"/>
              </a:lnSpc>
            </a:pPr>
            <a:r>
              <a:t>「帮他找到一个真正想去的方向，</a:t>
            </a:r>
            <a:br/>
            <a:r>
              <a:t>比帮他考一百分重要一百倍。」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754" y="3977639"/>
            <a:ext cx="8534186" cy="1234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 sz="1300" b="0">
                <a:solidFill>
                  <a:srgbClr val="F5F4EF"/>
                </a:solidFill>
                <a:latin typeface="Noto Sans CJK SC"/>
              </a:defRPr>
              <a:lnSpc>
                <a:spcPct val="150000"/>
              </a:lnSpc>
            </a:pPr>
            <a:r>
              <a:t>因为有了方向，他自己就会跑起来；有了目标，他自己就会想办法；有了信念，他自己就能扛得住。</a:t>
            </a:r>
            <a:br/>
            <a:br/>
            <a:r>
              <a:t>这，才是AI时代教育破局真正的密码。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28691" y="6377940"/>
            <a:ext cx="9144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400"/>
              </a:spcAft>
              <a:defRPr sz="900" b="0">
                <a:solidFill>
                  <a:srgbClr val="888888"/>
                </a:solidFill>
                <a:latin typeface="Noto Sans CJK SC"/>
              </a:defRPr>
            </a:pPr>
            <a:r>
              <a:rPr a:altLang="zh-CN"/>
              <a:t>15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02---fdc1ee6e-b1d1-4808-aadc-df97a2ce69f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80" y="1234440"/>
            <a:ext cx="6705432" cy="685800"/>
          </a:xfrm>
          <a:prstGeom prst="rect">
            <a:avLst/>
          </a:prstGeom>
          <a:solidFill>
            <a:srgbClr val="0B1D3A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1316736"/>
            <a:ext cx="6156792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400"/>
              </a:spcAft>
              <a:defRPr sz="2200" b="1">
                <a:solidFill>
                  <a:srgbClr val="C4A265"/>
                </a:solidFill>
                <a:latin typeface="Noto Serif CJK SC"/>
              </a:defRPr>
            </a:pPr>
            <a:r>
              <a:rPr a:altLang="zh-CN"/>
              <a:t>孩子反问：「知识改变命运」→「我为什么要改变命运？」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80" y="2057400"/>
            <a:ext cx="6705432" cy="4343400"/>
          </a:xfrm>
          <a:prstGeom prst="rect">
            <a:avLst/>
          </a:prstGeom>
          <a:solidFill>
            <a:srgbClr val="0B1D3A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14400" y="2194560"/>
            <a:ext cx="6156792" cy="406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1300" b="0">
                <a:solidFill>
                  <a:srgbClr val="F5F4EF"/>
                </a:solidFill>
                <a:latin typeface="Noto Sans CJK SC"/>
              </a:defRPr>
              <a:lnSpc>
                <a:spcPct val="160000"/>
              </a:lnSpc>
            </a:pPr>
            <a:r>
              <a:t>我们小时候，好好学习、考个好大学、找个好工作，像真理一样不言自明。今天你跟孩子说「知识改变命运」，他反问你一句：我为什么要改变命运？</a:t>
            </a:r>
            <a:br/>
            <a:br/>
            <a:r>
              <a:t>不是孩子叛逆。是一代人的价值观正在被彻底解构。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28691" y="6377940"/>
            <a:ext cx="9144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400"/>
              </a:spcAft>
              <a:defRPr sz="900" b="0">
                <a:solidFill>
                  <a:srgbClr val="888888"/>
                </a:solidFill>
                <a:latin typeface="Noto Sans CJK SC"/>
              </a:defRPr>
            </a:pPr>
            <a:r>
              <a:rPr a:altLang="zh-CN"/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03---fd5c64bd-f793-44bc-a95a-21bba1c47af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80" y="1028700"/>
            <a:ext cx="6705432" cy="548640"/>
          </a:xfrm>
          <a:prstGeom prst="rect">
            <a:avLst/>
          </a:prstGeom>
          <a:solidFill>
            <a:srgbClr val="0B1D3A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1083564"/>
            <a:ext cx="6156792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400"/>
              </a:spcAft>
              <a:defRPr sz="2200" b="1">
                <a:solidFill>
                  <a:srgbClr val="C4A265"/>
                </a:solidFill>
                <a:latin typeface="Noto Serif CJK SC"/>
              </a:defRPr>
            </a:pPr>
            <a:r>
              <a:rPr a:altLang="zh-CN"/>
              <a:t>高净值家庭教育的三重困境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80" y="1714500"/>
            <a:ext cx="6705432" cy="4686300"/>
          </a:xfrm>
          <a:prstGeom prst="rect">
            <a:avLst/>
          </a:prstGeom>
          <a:solidFill>
            <a:srgbClr val="0B1D3A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14400" y="1897380"/>
            <a:ext cx="6156792" cy="4320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1500" b="0">
                <a:solidFill>
                  <a:srgbClr val="F5F4EF"/>
                </a:solidFill>
                <a:latin typeface="Noto Sans CJK SC"/>
              </a:defRPr>
              <a:lnSpc>
                <a:spcPct val="180000"/>
              </a:lnSpc>
            </a:pPr>
            <a:r>
              <a:t>▸ 动力缺失 —— 孩子不知道为什么要努力</a:t>
            </a:r>
          </a:p>
          <a:p>
            <a:pPr algn="l">
              <a:spcAft>
                <a:spcPts val="600"/>
              </a:spcAft>
              <a:defRPr sz="1500" b="0">
                <a:solidFill>
                  <a:srgbClr val="F5F4EF"/>
                </a:solidFill>
                <a:latin typeface="Noto Sans CJK SC"/>
              </a:defRPr>
              <a:lnSpc>
                <a:spcPct val="180000"/>
              </a:lnSpc>
            </a:pPr>
            <a:r>
              <a:t>▸ 意义危机 —— 找不到奋斗的方向</a:t>
            </a:r>
          </a:p>
          <a:p>
            <a:pPr algn="l">
              <a:spcAft>
                <a:spcPts val="600"/>
              </a:spcAft>
              <a:defRPr sz="1500" b="0">
                <a:solidFill>
                  <a:srgbClr val="F5F4EF"/>
                </a:solidFill>
                <a:latin typeface="Noto Sans CJK SC"/>
              </a:defRPr>
              <a:lnSpc>
                <a:spcPct val="180000"/>
              </a:lnSpc>
            </a:pPr>
            <a:r>
              <a:t>▸ 成长空间骤减 —— 容错的机会越来越少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28691" y="6377940"/>
            <a:ext cx="9144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400"/>
              </a:spcAft>
              <a:defRPr sz="900" b="0">
                <a:solidFill>
                  <a:srgbClr val="888888"/>
                </a:solidFill>
                <a:latin typeface="Noto Sans CJK SC"/>
              </a:defRPr>
            </a:pPr>
            <a:r>
              <a:rPr a:altLang="zh-CN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04---40f4d14e-7539-4a99-bf66-b34bc155421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80" y="1234440"/>
            <a:ext cx="6705432" cy="685800"/>
          </a:xfrm>
          <a:prstGeom prst="rect">
            <a:avLst/>
          </a:prstGeom>
          <a:solidFill>
            <a:srgbClr val="0B1D3A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1316736"/>
            <a:ext cx="6156792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400"/>
              </a:spcAft>
              <a:defRPr sz="2200" b="1">
                <a:solidFill>
                  <a:srgbClr val="C4A265"/>
                </a:solidFill>
                <a:latin typeface="Noto Serif CJK SC"/>
              </a:defRPr>
            </a:pPr>
            <a:r>
              <a:rPr a:altLang="zh-CN"/>
              <a:t>仅12%的孩子选择「更好的工作和收入」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80" y="2057400"/>
            <a:ext cx="6705432" cy="4343400"/>
          </a:xfrm>
          <a:prstGeom prst="rect">
            <a:avLst/>
          </a:prstGeom>
          <a:solidFill>
            <a:srgbClr val="0B1D3A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14400" y="2194560"/>
            <a:ext cx="6156792" cy="406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1300" b="0">
                <a:solidFill>
                  <a:srgbClr val="F5F4EF"/>
                </a:solidFill>
                <a:latin typeface="Noto Sans CJK SC"/>
              </a:defRPr>
              <a:lnSpc>
                <a:spcPct val="160000"/>
              </a:lnSpc>
            </a:pPr>
            <a:r>
              <a:t>调查显示，当问孩子最想通过学习获得什么，只有12%选择更好的工作和收入。超过半数回答「快乐有趣的知识」，或者干脆就是「不知道」。</a:t>
            </a:r>
            <a:br/>
            <a:br/>
            <a:r>
              <a:t>这些孩子一出生就不缺吃穿。他们没见过「考上大学才能跳出农村」那种改变命运的压力。「拥有更多」对他们来说，根本不是终极目标。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28691" y="6377940"/>
            <a:ext cx="9144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400"/>
              </a:spcAft>
              <a:defRPr sz="900" b="0">
                <a:solidFill>
                  <a:srgbClr val="888888"/>
                </a:solidFill>
                <a:latin typeface="Noto Sans CJK SC"/>
              </a:defRPr>
            </a:pPr>
            <a:r>
              <a:rPr a:altLang="zh-CN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05---1c96ea8b-b544-454e-b883-b3c2cae32ab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80" y="1028700"/>
            <a:ext cx="6705432" cy="548640"/>
          </a:xfrm>
          <a:prstGeom prst="rect">
            <a:avLst/>
          </a:prstGeom>
          <a:solidFill>
            <a:srgbClr val="0B1D3A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1083564"/>
            <a:ext cx="6156792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400"/>
              </a:spcAft>
              <a:defRPr sz="2200" b="1">
                <a:solidFill>
                  <a:srgbClr val="C4A265"/>
                </a:solidFill>
                <a:latin typeface="Noto Serif CJK SC"/>
              </a:defRPr>
            </a:pPr>
            <a:r>
              <a:rPr a:altLang="zh-CN"/>
              <a:t>标准化人才 = AI最容易替代的人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80" y="1687068"/>
            <a:ext cx="6705432" cy="1234440"/>
          </a:xfrm>
          <a:prstGeom prst="rect">
            <a:avLst/>
          </a:prstGeom>
          <a:solidFill>
            <a:srgbClr val="0B1D3A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14400" y="1778508"/>
            <a:ext cx="6156792" cy="1051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1200" b="0">
                <a:solidFill>
                  <a:srgbClr val="DDD5C0"/>
                </a:solidFill>
                <a:latin typeface="Noto Sans CJK SC"/>
              </a:defRPr>
              <a:lnSpc>
                <a:spcPct val="150000"/>
              </a:lnSpc>
            </a:pPr>
            <a:r>
              <a:t>「我们用人类最宝贵的二十年，把一批本来不可计算的生命，训练成了高度可预测、可建模、可批量被替代的人形API。」</a:t>
            </a:r>
          </a:p>
          <a:p>
            <a:pPr algn="r">
              <a:spcAft>
                <a:spcPts val="600"/>
              </a:spcAft>
              <a:defRPr sz="1100" b="1">
                <a:solidFill>
                  <a:srgbClr val="DDD5C0"/>
                </a:solidFill>
                <a:latin typeface="Noto Sans CJK SC"/>
              </a:defRPr>
              <a:lnSpc>
                <a:spcPct val="150000"/>
              </a:lnSpc>
            </a:pPr>
            <a:r>
              <a:t>—— 盛大集团创始人 陈天桥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" y="3031236"/>
            <a:ext cx="6705432" cy="3369564"/>
          </a:xfrm>
          <a:prstGeom prst="rect">
            <a:avLst/>
          </a:prstGeom>
          <a:solidFill>
            <a:srgbClr val="0B1D3A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14400" y="3140964"/>
            <a:ext cx="6156792" cy="3150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1300" b="0">
                <a:solidFill>
                  <a:srgbClr val="F5F4EF"/>
                </a:solidFill>
                <a:latin typeface="Noto Sans CJK SC"/>
              </a:defRPr>
              <a:lnSpc>
                <a:spcPct val="160000"/>
              </a:lnSpc>
            </a:pPr>
            <a:r>
              <a:t>拼命统一课件、统一考试，把孩子打磨成服从、守时的标准化螺丝钉——可AI最擅长的恰恰就是这个：在既定规则内把A变成B，追求效率最大化、错误最小化。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28691" y="6377940"/>
            <a:ext cx="9144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400"/>
              </a:spcAft>
              <a:defRPr sz="900" b="0">
                <a:solidFill>
                  <a:srgbClr val="888888"/>
                </a:solidFill>
                <a:latin typeface="Noto Sans CJK SC"/>
              </a:defRPr>
            </a:pPr>
            <a:r>
              <a:rPr a:altLang="zh-CN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06---21c33baf-8fcb-4634-8d15-38cd87cb58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80" y="1234440"/>
            <a:ext cx="6705432" cy="685800"/>
          </a:xfrm>
          <a:prstGeom prst="rect">
            <a:avLst/>
          </a:prstGeom>
          <a:solidFill>
            <a:srgbClr val="0B1D3A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1316736"/>
            <a:ext cx="6156792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400"/>
              </a:spcAft>
              <a:defRPr sz="2200" b="1">
                <a:solidFill>
                  <a:srgbClr val="C4A265"/>
                </a:solidFill>
                <a:latin typeface="Noto Serif CJK SC"/>
              </a:defRPr>
            </a:pPr>
            <a:r>
              <a:rPr a:altLang="zh-CN"/>
              <a:t>当AI成为「经验阻断器」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80" y="2057400"/>
            <a:ext cx="6705432" cy="4343400"/>
          </a:xfrm>
          <a:prstGeom prst="rect">
            <a:avLst/>
          </a:prstGeom>
          <a:solidFill>
            <a:srgbClr val="0B1D3A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14400" y="2194560"/>
            <a:ext cx="6156792" cy="406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1300" b="0">
                <a:solidFill>
                  <a:srgbClr val="F5F4EF"/>
                </a:solidFill>
                <a:latin typeface="Noto Sans CJK SC"/>
              </a:defRPr>
              <a:lnSpc>
                <a:spcPct val="160000"/>
              </a:lnSpc>
            </a:pPr>
            <a:r>
              <a:t>清华大学杨斌教授提出「经验阻断器」概念——指干扰个体通过亲身实践获得关键成长经验的因素。滥用AI代劳，正在成为青少年成长中的第四种经验阻断器：不只是占用时间，而是直接替代了思考、挣扎与创造的过程本身。</a:t>
            </a:r>
            <a:br/>
            <a:br/>
            <a:r>
              <a:t>中国青少年研究中心2025年调查：面对烦恼时，近半数孩子选择向AI倾诉；超过两成直言「只想和AI聊天，不想和真人聊天」。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28691" y="6377940"/>
            <a:ext cx="9144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400"/>
              </a:spcAft>
              <a:defRPr sz="900" b="0">
                <a:solidFill>
                  <a:srgbClr val="888888"/>
                </a:solidFill>
                <a:latin typeface="Noto Sans CJK SC"/>
              </a:defRPr>
            </a:pPr>
            <a:r>
              <a:rPr a:altLang="zh-CN"/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07---16d3767c-43ef-4022-86c0-995a91551bd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80" y="1234440"/>
            <a:ext cx="6705432" cy="685800"/>
          </a:xfrm>
          <a:prstGeom prst="rect">
            <a:avLst/>
          </a:prstGeom>
          <a:solidFill>
            <a:srgbClr val="0B1D3A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1316736"/>
            <a:ext cx="6156792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400"/>
              </a:spcAft>
              <a:defRPr sz="2200" b="1">
                <a:solidFill>
                  <a:srgbClr val="C4A265"/>
                </a:solidFill>
                <a:latin typeface="Noto Serif CJK SC"/>
              </a:defRPr>
            </a:pPr>
            <a:r>
              <a:rPr a:altLang="zh-CN"/>
              <a:t>技术代差时代，留学是黄金通道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80" y="2057400"/>
            <a:ext cx="6705432" cy="4343400"/>
          </a:xfrm>
          <a:prstGeom prst="rect">
            <a:avLst/>
          </a:prstGeom>
          <a:solidFill>
            <a:srgbClr val="0B1D3A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14400" y="2194560"/>
            <a:ext cx="6156792" cy="406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1300" b="0">
                <a:solidFill>
                  <a:srgbClr val="F5F4EF"/>
                </a:solidFill>
                <a:latin typeface="Noto Sans CJK SC"/>
              </a:defRPr>
              <a:lnSpc>
                <a:spcPct val="160000"/>
              </a:lnSpc>
            </a:pPr>
            <a:r>
              <a:t>在中美博弈以前，咱们国家的生产力水平、技术发展水平和欧美差着很大一截。出去学到人家的技术回来，在国内就会很厉害。</a:t>
            </a:r>
            <a:br/>
            <a:br/>
            <a:r>
              <a:t>底层逻辑：技术代差套利。</a:t>
            </a:r>
            <a:br/>
            <a:r>
              <a:t>那个时代，出国学技术 → 回国高薪，是一条确定性极高的路。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28691" y="6377940"/>
            <a:ext cx="9144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400"/>
              </a:spcAft>
              <a:defRPr sz="900" b="0">
                <a:solidFill>
                  <a:srgbClr val="888888"/>
                </a:solidFill>
                <a:latin typeface="Noto Sans CJK SC"/>
              </a:defRPr>
            </a:pPr>
            <a:r>
              <a:rPr a:altLang="zh-CN"/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08---74ca25e1-8431-4cfb-af14-6736fd5819d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80" y="1234440"/>
            <a:ext cx="6705432" cy="685800"/>
          </a:xfrm>
          <a:prstGeom prst="rect">
            <a:avLst/>
          </a:prstGeom>
          <a:solidFill>
            <a:srgbClr val="0B1D3A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1316736"/>
            <a:ext cx="6156792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400"/>
              </a:spcAft>
              <a:defRPr sz="2200" b="1">
                <a:solidFill>
                  <a:srgbClr val="C4A265"/>
                </a:solidFill>
                <a:latin typeface="Noto Serif CJK SC"/>
              </a:defRPr>
            </a:pPr>
            <a:r>
              <a:rPr a:altLang="zh-CN"/>
              <a:t>中美博弈 + 技术追平 = 留学红利消失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80" y="2057400"/>
            <a:ext cx="6705432" cy="4343400"/>
          </a:xfrm>
          <a:prstGeom prst="rect">
            <a:avLst/>
          </a:prstGeom>
          <a:solidFill>
            <a:srgbClr val="0B1D3A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14400" y="2194560"/>
            <a:ext cx="6156792" cy="406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1300" b="0">
                <a:solidFill>
                  <a:srgbClr val="F5F4EF"/>
                </a:solidFill>
                <a:latin typeface="Noto Sans CJK SC"/>
              </a:defRPr>
              <a:lnSpc>
                <a:spcPct val="160000"/>
              </a:lnSpc>
            </a:pPr>
            <a:r>
              <a:t>现在已经到了存量博弈阶段。技术发展水平已经跟欧美齐平了——风力发电、电池技术、电车技术，去欧美留学都没有意义。</a:t>
            </a:r>
            <a:br/>
            <a:br/>
            <a:r>
              <a:t>想学芯片技术？人家不让你学。</a:t>
            </a:r>
            <a:br/>
            <a:r>
              <a:t>想学大模型？去欧美人家也不让你学。</a:t>
            </a:r>
            <a:br/>
            <a:r>
              <a:t>核心技术是国家竞争筹码，不会开放给对手。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28691" y="6377940"/>
            <a:ext cx="9144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400"/>
              </a:spcAft>
              <a:defRPr sz="900" b="0">
                <a:solidFill>
                  <a:srgbClr val="888888"/>
                </a:solidFill>
                <a:latin typeface="Noto Sans CJK SC"/>
              </a:defRPr>
            </a:pPr>
            <a:r>
              <a:rPr a:altLang="zh-CN"/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09---1d46e797-0cbf-4f70-b01e-504c5401e16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80" y="1234440"/>
            <a:ext cx="6705432" cy="685800"/>
          </a:xfrm>
          <a:prstGeom prst="rect">
            <a:avLst/>
          </a:prstGeom>
          <a:solidFill>
            <a:srgbClr val="0B1D3A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1316736"/>
            <a:ext cx="6156792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400"/>
              </a:spcAft>
              <a:defRPr sz="2200" b="1">
                <a:solidFill>
                  <a:srgbClr val="C4A265"/>
                </a:solidFill>
                <a:latin typeface="Noto Serif CJK SC"/>
              </a:defRPr>
            </a:pPr>
            <a:r>
              <a:rPr a:altLang="zh-CN"/>
              <a:t>200-400万投入，回国薪资无溢价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80" y="2057400"/>
            <a:ext cx="6705432" cy="4343400"/>
          </a:xfrm>
          <a:prstGeom prst="rect">
            <a:avLst/>
          </a:prstGeom>
          <a:solidFill>
            <a:srgbClr val="0B1D3A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14400" y="2194560"/>
            <a:ext cx="6156792" cy="406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1300" b="0">
                <a:solidFill>
                  <a:srgbClr val="F5F4EF"/>
                </a:solidFill>
                <a:latin typeface="Noto Sans CJK SC"/>
              </a:defRPr>
              <a:lnSpc>
                <a:spcPct val="160000"/>
              </a:lnSpc>
            </a:pPr>
            <a:r>
              <a:t>留学花费动辄200-400万。回国后薪资与国内毕业生持平甚至更低。</a:t>
            </a:r>
            <a:br/>
            <a:br/>
            <a:r>
              <a:t>存量博弈时代，留学不再是稳赚的投资。</a:t>
            </a:r>
            <a:br/>
            <a:r>
              <a:t>海归变海待，留学ROI断崖式下跌。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28691" y="6377940"/>
            <a:ext cx="9144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400"/>
              </a:spcAft>
              <a:defRPr sz="900" b="0">
                <a:solidFill>
                  <a:srgbClr val="888888"/>
                </a:solidFill>
                <a:latin typeface="Noto Sans CJK SC"/>
              </a:defRPr>
            </a:pPr>
            <a:r>
              <a:rPr a:altLang="zh-CN"/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